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38" r:id="rId3"/>
    <p:sldId id="339" r:id="rId4"/>
    <p:sldId id="343" r:id="rId5"/>
    <p:sldId id="347" r:id="rId6"/>
    <p:sldId id="341" r:id="rId7"/>
    <p:sldId id="342" r:id="rId8"/>
    <p:sldId id="352" r:id="rId9"/>
    <p:sldId id="344" r:id="rId10"/>
  </p:sldIdLst>
  <p:sldSz cx="11880850" cy="6858000"/>
  <p:notesSz cx="6741795" cy="987425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MS PGothic" panose="020B0600070205080204" charset="-128"/>
        <a:cs typeface="MS PGothic" panose="020B0600070205080204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" initials="J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3340"/>
    <a:srgbClr val="FFCD00"/>
    <a:srgbClr val="FFCF06"/>
    <a:srgbClr val="F8C704"/>
    <a:srgbClr val="EFC002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8" autoAdjust="0"/>
    <p:restoredTop sz="90629" autoAdjust="0"/>
  </p:normalViewPr>
  <p:slideViewPr>
    <p:cSldViewPr snapToGrid="0" snapToObjects="1">
      <p:cViewPr>
        <p:scale>
          <a:sx n="120" d="100"/>
          <a:sy n="120" d="100"/>
        </p:scale>
        <p:origin x="584" y="248"/>
      </p:cViewPr>
      <p:guideLst>
        <p:guide orient="horz"/>
        <p:guide pos="442"/>
        <p:guide pos="5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4" d="100"/>
        <a:sy n="184" d="100"/>
      </p:scale>
      <p:origin x="0" y="-15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MS PGothic" panose="020B0600070205080204" charset="-128"/>
                <a:cs typeface="MS PGothic" panose="020B0600070205080204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5100" y="741363"/>
            <a:ext cx="6411913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90269"/>
            <a:ext cx="539369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  <a:endParaRPr lang="fi-FI" noProof="0"/>
          </a:p>
          <a:p>
            <a:pPr lvl="1"/>
            <a:r>
              <a:rPr lang="fi-FI" noProof="0"/>
              <a:t>Second level</a:t>
            </a:r>
            <a:endParaRPr lang="fi-FI" noProof="0"/>
          </a:p>
          <a:p>
            <a:pPr lvl="2"/>
            <a:r>
              <a:rPr lang="fi-FI" noProof="0"/>
              <a:t>Third level</a:t>
            </a:r>
            <a:endParaRPr lang="fi-FI" noProof="0"/>
          </a:p>
          <a:p>
            <a:pPr lvl="3"/>
            <a:r>
              <a:rPr lang="fi-FI" noProof="0"/>
              <a:t>Fourth level</a:t>
            </a:r>
            <a:endParaRPr lang="fi-FI" noProof="0"/>
          </a:p>
          <a:p>
            <a:pPr lvl="4"/>
            <a:r>
              <a:rPr lang="fi-FI" noProof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21582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MS PGothic" panose="020B0600070205080204" charset="-128"/>
                <a:cs typeface="MS PGothic" panose="020B0600070205080204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8824"/>
            <a:ext cx="2921582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MS PGothic" panose="020B060007020508020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667"/>
            <a:ext cx="2874601" cy="263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759198" y="2435535"/>
            <a:ext cx="4313015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759198" y="5884335"/>
            <a:ext cx="4313015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51020" y="180000"/>
            <a:ext cx="6015385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" y="36605"/>
            <a:ext cx="2817495" cy="2580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51020" y="180000"/>
            <a:ext cx="6015385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9198" y="2435535"/>
            <a:ext cx="4313015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9198" y="5884335"/>
            <a:ext cx="4313015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" y="36601"/>
            <a:ext cx="2817495" cy="2580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51020" y="180000"/>
            <a:ext cx="6015385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9198" y="2435535"/>
            <a:ext cx="4313015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9198" y="5884335"/>
            <a:ext cx="4313015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" y="36601"/>
            <a:ext cx="2817495" cy="2580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9195" y="1912266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" y="5634636"/>
            <a:ext cx="3263392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59195" y="1912266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8" y="5634638"/>
            <a:ext cx="3173984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59195" y="1912266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7" y="5634000"/>
            <a:ext cx="3319272" cy="147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10505664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/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</a:fld>
            <a:endParaRPr lang="fi-FI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1" y="5529928"/>
            <a:ext cx="3263392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10505664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/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/>
            </a:fld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5529600"/>
            <a:ext cx="3173984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10505664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/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/>
            </a:fld>
            <a:endParaRPr lang="fi-FI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5529600"/>
            <a:ext cx="3319272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6025558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/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5529600"/>
            <a:ext cx="3263392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668"/>
            <a:ext cx="2876400" cy="263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6025558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/>
            </a:fld>
            <a:endParaRPr lang="fi-FI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/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5529600"/>
            <a:ext cx="3173984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701300" y="5765800"/>
            <a:ext cx="10505065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01627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6025558" y="1685676"/>
            <a:ext cx="5181733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490" indent="-212090">
              <a:buFont typeface="Arial" panose="020B0604020202020204"/>
              <a:buChar char="•"/>
              <a:defRPr sz="2000">
                <a:latin typeface="Georgia" panose="02040502050405020303"/>
              </a:defRPr>
            </a:lvl2pPr>
            <a:lvl3pPr marL="461010" indent="-230505">
              <a:buFont typeface="Lucida Grande"/>
              <a:buChar char="-"/>
              <a:defRPr sz="1600" i="1">
                <a:latin typeface="Georgia" panose="02040502050405020303"/>
                <a:cs typeface="Georgia" panose="02040502050405020303"/>
              </a:defRPr>
            </a:lvl3pPr>
            <a:lvl4pPr marL="791845" indent="-194310">
              <a:buFont typeface="Arial" panose="020B0604020202020204"/>
              <a:buChar char="•"/>
              <a:defRPr sz="1400" baseline="0">
                <a:latin typeface="Georgia" panose="02040502050405020303"/>
              </a:defRPr>
            </a:lvl4pPr>
            <a:lvl5pPr marL="1087120" indent="-228600">
              <a:buFont typeface="Courier New" panose="02070309020205020404"/>
              <a:buChar char="o"/>
              <a:defRPr sz="13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/>
            </a:fld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/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5529600"/>
            <a:ext cx="3319272" cy="148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668"/>
            <a:ext cx="2876400" cy="263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668"/>
            <a:ext cx="2876400" cy="263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668"/>
            <a:ext cx="2876400" cy="26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59195" y="2088000"/>
            <a:ext cx="10362462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59197" y="5454200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1668"/>
            <a:ext cx="2876400" cy="26405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759195" y="2740334"/>
            <a:ext cx="10362462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759197" y="5504997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36602"/>
            <a:ext cx="2916936" cy="2671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59195" y="2740334"/>
            <a:ext cx="10362462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9197" y="5504997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36602"/>
            <a:ext cx="2916936" cy="2671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59195" y="2740334"/>
            <a:ext cx="10362462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9197" y="5504997"/>
            <a:ext cx="6989514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 panose="02040502050405020303"/>
                <a:cs typeface="Georgia" panose="0204050205040502030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36602"/>
            <a:ext cx="2916936" cy="267106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18959" y="5953125"/>
            <a:ext cx="4702836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418959" y="6111875"/>
            <a:ext cx="4702836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C4FC2-043E-0E44-BD9B-2431B69F8AA0}" type="datetime1">
              <a:rPr lang="fi-FI"/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418959" y="6297614"/>
            <a:ext cx="4702836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80604020202020204" pitchFamily="3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400" dirty="0"/>
              <a:t>Network Security Project 1</a:t>
            </a:r>
            <a:br>
              <a:rPr lang="en-US" sz="5400" dirty="0"/>
            </a:br>
            <a:r>
              <a:rPr lang="en-US" dirty="0"/>
              <a:t>NFC Ticket App Demo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36: YANG Je-Ruei, XU Zehui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Ticket Data Structure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Issuing New Ticket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Using Ticket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</a:fld>
            <a:endParaRPr lang="fi-F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703580"/>
            <a:ext cx="5226050" cy="532130"/>
          </a:xfrm>
        </p:spPr>
        <p:txBody>
          <a:bodyPr/>
          <a:lstStyle/>
          <a:p>
            <a:r>
              <a:rPr lang="en-US" sz="2800" dirty="0"/>
              <a:t>Ticket Data Structure (Last Week)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</a:fld>
            <a:endParaRPr lang="fi-FI"/>
          </a:p>
        </p:txBody>
      </p:sp>
      <p:graphicFrame>
        <p:nvGraphicFramePr>
          <p:cNvPr id="7" name="Content Placeholder 11"/>
          <p:cNvGraphicFramePr/>
          <p:nvPr>
            <p:custDataLst>
              <p:tags r:id="rId1"/>
            </p:custDataLst>
          </p:nvPr>
        </p:nvGraphicFramePr>
        <p:xfrm>
          <a:off x="701675" y="1401445"/>
          <a:ext cx="4674235" cy="3817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380"/>
                <a:gridCol w="1016635"/>
                <a:gridCol w="975360"/>
                <a:gridCol w="1005840"/>
                <a:gridCol w="922020"/>
              </a:tblGrid>
              <a:tr h="3784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Byte number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781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upper bound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expiration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HMAC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 gridSpan="4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upper bound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expiration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HMAC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 gridSpan="4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257810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counter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4365" marR="134365" marT="67183" marB="67183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96" marR="13996" marT="13996" marB="0" anchor="ctr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/>
        </p:nvSpPr>
        <p:spPr>
          <a:xfrm>
            <a:off x="6670040" y="703580"/>
            <a:ext cx="4201795" cy="4851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Issues: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1. Unnecessary 2-block backup implementation in our initial design.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2. Both </a:t>
            </a:r>
            <a:r>
              <a:rPr lang="en-US" sz="2000" i="1" dirty="0">
                <a:solidFill>
                  <a:schemeClr val="tx1"/>
                </a:solidFill>
              </a:rPr>
              <a:t>issue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i="1" dirty="0">
                <a:solidFill>
                  <a:schemeClr val="tx1"/>
                </a:solidFill>
              </a:rPr>
              <a:t>use</a:t>
            </a:r>
            <a:r>
              <a:rPr lang="en-US" sz="2000" dirty="0">
                <a:solidFill>
                  <a:schemeClr val="tx1"/>
                </a:solidFill>
              </a:rPr>
              <a:t> use the same writing strategy, resulting in unnecessary page writing.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3. HMAC still uses too many pages.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4. Only use expire time to check if it’s the first use, it will suffer from rollback attacks.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</a:fld>
            <a:endParaRPr lang="fi-FI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701675" y="703580"/>
            <a:ext cx="5226050" cy="53213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r>
              <a:rPr lang="en-US" sz="2800" dirty="0"/>
              <a:t>Ticket Data Structure</a:t>
            </a:r>
            <a:endParaRPr lang="en-US" sz="2800" dirty="0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6134735" y="703580"/>
            <a:ext cx="4767580" cy="4851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Changes: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1. Remove 2-block backup implementation.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2. Distinguish the pages used by issue and use to ensure that only necessary pages are written.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3. Reduce HMAC to 1 page.</a:t>
            </a:r>
            <a:endParaRPr lang="en-US" sz="2000" dirty="0">
              <a:solidFill>
                <a:schemeClr val="tx1"/>
              </a:solidFill>
            </a:endParaRPr>
          </a:p>
          <a:p>
            <a:pPr latinLnBrk="0">
              <a:lnSpc>
                <a:spcPct val="135000"/>
              </a:lnSpc>
            </a:pPr>
            <a:r>
              <a:rPr lang="en-US" sz="2000" dirty="0">
                <a:solidFill>
                  <a:schemeClr val="tx1"/>
                </a:solidFill>
              </a:rPr>
              <a:t>4. Record the init counter, and 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when it seems to be the first use, we</a:t>
            </a:r>
            <a:r>
              <a:rPr lang="en-US" sz="2000" dirty="0">
                <a:solidFill>
                  <a:schemeClr val="tx1"/>
                </a:solidFill>
              </a:rPr>
              <a:t> check whether there is a rollback.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01675" y="1336675"/>
          <a:ext cx="4241800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/>
                <a:gridCol w="983615"/>
                <a:gridCol w="814705"/>
                <a:gridCol w="814070"/>
                <a:gridCol w="814705"/>
              </a:tblGrid>
              <a:tr h="37592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Page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Byte number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FFF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0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1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2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3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FFF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4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max counter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4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5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init counter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D6D9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6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expiration time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7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HMAC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6F2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41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counter page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42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auth0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43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D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cs typeface="+mn-lt"/>
                        </a:rPr>
                        <a:t>auth1</a:t>
                      </a: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cs typeface="+mn-lt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NFC app-issu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0875" y="198755"/>
            <a:ext cx="7574915" cy="6459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Issuing New Ticket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</a:fld>
            <a:endParaRPr lang="fi-F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27" y="381000"/>
            <a:ext cx="10505664" cy="1195798"/>
          </a:xfrm>
        </p:spPr>
        <p:txBody>
          <a:bodyPr anchor="t">
            <a:normAutofit/>
          </a:bodyPr>
          <a:lstStyle/>
          <a:p>
            <a:r>
              <a:rPr lang="en-US" dirty="0"/>
              <a:t>Using Ticket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>
          <a:xfrm>
            <a:off x="6418959" y="6111875"/>
            <a:ext cx="4702836" cy="1857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E0A7D511-EF24-F248-BEA4-1AD370F38D7A}" type="datetime1">
              <a:rPr lang="fi-FI" sz="600" smtClean="0"/>
            </a:fld>
            <a:endParaRPr lang="fi-FI" sz="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>
          <a:xfrm>
            <a:off x="6418959" y="6297614"/>
            <a:ext cx="4702836" cy="1619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9EFD4B7-1CC6-864B-A72A-C978B70BBA9B}" type="slidenum">
              <a:rPr lang="fi-FI" sz="500" smtClean="0"/>
            </a:fld>
            <a:endParaRPr lang="fi-FI" sz="500"/>
          </a:p>
        </p:txBody>
      </p:sp>
      <p:pic>
        <p:nvPicPr>
          <p:cNvPr id="7" name="图片 6" descr="NFC app-us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5035" y="177165"/>
            <a:ext cx="5443855" cy="6503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705" y="621030"/>
            <a:ext cx="10505440" cy="1591945"/>
          </a:xfrm>
        </p:spPr>
        <p:txBody>
          <a:bodyPr anchor="t">
            <a:normAutofit/>
          </a:bodyPr>
          <a:lstStyle/>
          <a:p>
            <a:r>
              <a:rPr lang="en-US" dirty="0"/>
              <a:t>Rollback attack</a:t>
            </a:r>
            <a:br>
              <a:rPr lang="en-US" dirty="0"/>
            </a:br>
            <a:b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Assume an attacker tries to rollback a used card’s expire time to 0 and use expired rides. The counter must have been incremented in the past. In this case, the current counter does not equal the initial counter, an error will be triggered.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>
          <a:xfrm>
            <a:off x="6418959" y="6111875"/>
            <a:ext cx="4702836" cy="1857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E0A7D511-EF24-F248-BEA4-1AD370F38D7A}" type="datetime1">
              <a:rPr lang="fi-FI" sz="600" smtClean="0"/>
            </a:fld>
            <a:endParaRPr lang="fi-FI" sz="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>
          <a:xfrm>
            <a:off x="6418959" y="6297614"/>
            <a:ext cx="4702836" cy="16192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9EFD4B7-1CC6-864B-A72A-C978B70BBA9B}" type="slidenum">
              <a:rPr lang="fi-FI" sz="500" smtClean="0"/>
            </a:fld>
            <a:endParaRPr lang="fi-FI" sz="500"/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87705" y="2473960"/>
            <a:ext cx="10505440" cy="291211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8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r>
              <a:rPr lang="en-US" dirty="0"/>
              <a:t>MITM attack</a:t>
            </a:r>
            <a:br>
              <a:rPr lang="en-US" dirty="0"/>
            </a:br>
            <a:br>
              <a:rPr lang="en-US" sz="1600" b="0" dirty="0">
                <a:solidFill>
                  <a:schemeClr val="tx1"/>
                </a:solidFill>
                <a:latin typeface="+mn-lt"/>
                <a:cs typeface="+mn-lt"/>
              </a:rPr>
            </a:b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MITM can only be adopted on the same card since both the </a:t>
            </a:r>
            <a:r>
              <a:rPr lang="en-US" sz="2000" b="0" dirty="0">
                <a:solidFill>
                  <a:srgbClr val="FF0000"/>
                </a:solidFill>
                <a:latin typeface="+mn-lt"/>
                <a:cs typeface="+mn-lt"/>
              </a:rPr>
              <a:t>authKey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and the </a:t>
            </a:r>
            <a:r>
              <a:rPr lang="en-US" sz="2000" b="0" dirty="0">
                <a:solidFill>
                  <a:srgbClr val="FF0000"/>
                </a:solidFill>
                <a:latin typeface="+mn-lt"/>
                <a:cs typeface="+mn-lt"/>
              </a:rPr>
              <a:t>hmacKey 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are specific to </a:t>
            </a:r>
            <a:r>
              <a:rPr lang="en-US" sz="2000" b="0" dirty="0">
                <a:solidFill>
                  <a:srgbClr val="FF0000"/>
                </a:solidFill>
                <a:latin typeface="+mn-lt"/>
                <a:cs typeface="+mn-lt"/>
              </a:rPr>
              <a:t>UID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.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Modifications: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The integrity of data is ensured via </a:t>
            </a:r>
            <a:r>
              <a:rPr lang="en-US" sz="2000" b="0" dirty="0">
                <a:solidFill>
                  <a:srgbClr val="FF0000"/>
                </a:solidFill>
                <a:latin typeface="+mn-lt"/>
                <a:cs typeface="+mn-lt"/>
              </a:rPr>
              <a:t>HMAC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, modifications will break the card's integrity.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Replay Attacks: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  <a:p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Won't work as we write the </a:t>
            </a:r>
            <a:r>
              <a:rPr lang="en-US" sz="2000" b="0" dirty="0">
                <a:solidFill>
                  <a:srgbClr val="FF0000"/>
                </a:solidFill>
                <a:latin typeface="+mn-lt"/>
                <a:cs typeface="+mn-lt"/>
              </a:rPr>
              <a:t>final state</a:t>
            </a:r>
            <a:r>
              <a:rPr lang="en-US" sz="2000" b="0" dirty="0">
                <a:solidFill>
                  <a:schemeClr val="tx1"/>
                </a:solidFill>
                <a:latin typeface="+mn-lt"/>
                <a:cs typeface="+mn-lt"/>
              </a:rPr>
              <a:t> rather than incremental values.</a:t>
            </a:r>
            <a:endParaRPr lang="en-US" sz="2000" b="0" dirty="0">
              <a:solidFill>
                <a:schemeClr val="tx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pic>
        <p:nvPicPr>
          <p:cNvPr id="6" name="Picture Placeholder 5" descr="Overhead of laptop on desk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9150" r="19150"/>
          <a:stretch>
            <a:fillRect/>
          </a:stretch>
        </p:blipFill>
        <p:spPr/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51cf22c-6f3d-4460-b8bd-1ce448919082}"/>
  <p:tag name="TABLE_ENDDRAG_ORIGIN_RECT" val="368*295"/>
  <p:tag name="TABLE_ENDDRAG_RECT" val="221*98*368*295"/>
</p:tagLst>
</file>

<file path=ppt/theme/theme1.xml><?xml version="1.0" encoding="utf-8"?>
<a:theme xmlns:a="http://schemas.openxmlformats.org/drawingml/2006/main" name="AALTO_EN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1993</Words>
  <Application>WPS 演示</Application>
  <PresentationFormat>Custom</PresentationFormat>
  <Paragraphs>248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Times New Roman</vt:lpstr>
      <vt:lpstr>MS PGothic</vt:lpstr>
      <vt:lpstr>文泉驿微米黑</vt:lpstr>
      <vt:lpstr>ヒラギノ角ゴ Pro W3</vt:lpstr>
      <vt:lpstr>ヒラギノ角ゴ Pro W3</vt:lpstr>
      <vt:lpstr>Quicksand Light</vt:lpstr>
      <vt:lpstr>Arial</vt:lpstr>
      <vt:lpstr>Georgia</vt:lpstr>
      <vt:lpstr>Noto Sans Syriac Eastern</vt:lpstr>
      <vt:lpstr>Lucida Grande</vt:lpstr>
      <vt:lpstr>Courier New</vt:lpstr>
      <vt:lpstr>DejaVu Sans</vt:lpstr>
      <vt:lpstr>Calibri</vt:lpstr>
      <vt:lpstr>微软雅黑</vt:lpstr>
      <vt:lpstr>宋体</vt:lpstr>
      <vt:lpstr>Arial Unicode MS</vt:lpstr>
      <vt:lpstr>AALTO_EN</vt:lpstr>
      <vt:lpstr>Network Security Project 1 NFC Ticket App Demo </vt:lpstr>
      <vt:lpstr>Overview</vt:lpstr>
      <vt:lpstr>Ticket Data Structure (Last Week)</vt:lpstr>
      <vt:lpstr>PowerPoint 演示文稿</vt:lpstr>
      <vt:lpstr>Issuing New Ticket</vt:lpstr>
      <vt:lpstr>Using Ticket</vt:lpstr>
      <vt:lpstr>Rollback attack  Assume an attacker tries to rollback a used card’s expire time to 0 and use expired rides. The counter must have been incremented in the past. In this case, the current counter does not equal the initial counter, an error will be triggered.</vt:lpstr>
      <vt:lpstr>Demo</vt:lpstr>
    </vt:vector>
  </TitlesOfParts>
  <Company>Aalto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Räisänen Tiina</dc:creator>
  <cp:lastModifiedBy>uosx</cp:lastModifiedBy>
  <cp:revision>393</cp:revision>
  <cp:lastPrinted>2023-05-31T05:48:57Z</cp:lastPrinted>
  <dcterms:created xsi:type="dcterms:W3CDTF">2023-05-31T05:48:57Z</dcterms:created>
  <dcterms:modified xsi:type="dcterms:W3CDTF">2023-05-31T05:48:57Z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  <property fmtid="{D5CDD505-2E9C-101B-9397-08002B2CF9AE}" pid="3" name="ICV">
    <vt:lpwstr>9A46BFFF6A6B41FF9E9F8A32BA45CFF3</vt:lpwstr>
  </property>
</Properties>
</file>